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340" r:id="rId2"/>
    <p:sldId id="345" r:id="rId3"/>
    <p:sldId id="382" r:id="rId4"/>
    <p:sldId id="346" r:id="rId5"/>
    <p:sldId id="355" r:id="rId6"/>
    <p:sldId id="358" r:id="rId7"/>
    <p:sldId id="360" r:id="rId8"/>
    <p:sldId id="332" r:id="rId9"/>
    <p:sldId id="361" r:id="rId10"/>
    <p:sldId id="378" r:id="rId11"/>
    <p:sldId id="377" r:id="rId12"/>
    <p:sldId id="362" r:id="rId13"/>
    <p:sldId id="363" r:id="rId14"/>
    <p:sldId id="374" r:id="rId15"/>
    <p:sldId id="381" r:id="rId16"/>
    <p:sldId id="383" r:id="rId17"/>
    <p:sldId id="380" r:id="rId18"/>
  </p:sldIdLst>
  <p:sldSz cx="109728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4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E7E6E6"/>
    <a:srgbClr val="ADB9CA"/>
    <a:srgbClr val="5B9BD5"/>
    <a:srgbClr val="00CC00"/>
    <a:srgbClr val="ED7D31"/>
    <a:srgbClr val="48C495"/>
    <a:srgbClr val="339933"/>
    <a:srgbClr val="0099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3901DC-E3FD-41E9-8DFE-109AC6F19FCA}" v="6" dt="2025-11-20T15:56:41.6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03" autoAdjust="0"/>
    <p:restoredTop sz="89357" autoAdjust="0"/>
  </p:normalViewPr>
  <p:slideViewPr>
    <p:cSldViewPr>
      <p:cViewPr varScale="1">
        <p:scale>
          <a:sx n="95" d="100"/>
          <a:sy n="95" d="100"/>
        </p:scale>
        <p:origin x="700" y="288"/>
      </p:cViewPr>
      <p:guideLst>
        <p:guide orient="horz" pos="2160"/>
        <p:guide pos="288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hsan roohi" userId="9232a1e47cf3b5f3" providerId="LiveId" clId="{23437566-4908-4F4E-A1DE-EE2B96B93EAD}"/>
    <pc:docChg chg="undo custSel addSld delSld modSld">
      <pc:chgData name="ehsan roohi" userId="9232a1e47cf3b5f3" providerId="LiveId" clId="{23437566-4908-4F4E-A1DE-EE2B96B93EAD}" dt="2025-11-20T15:57:51.077" v="379" actId="1076"/>
      <pc:docMkLst>
        <pc:docMk/>
      </pc:docMkLst>
      <pc:sldChg chg="delSp mod">
        <pc:chgData name="ehsan roohi" userId="9232a1e47cf3b5f3" providerId="LiveId" clId="{23437566-4908-4F4E-A1DE-EE2B96B93EAD}" dt="2025-11-12T14:17:55.930" v="51" actId="478"/>
        <pc:sldMkLst>
          <pc:docMk/>
          <pc:sldMk cId="2484822206" sldId="332"/>
        </pc:sldMkLst>
      </pc:sldChg>
      <pc:sldChg chg="addSp modSp mod">
        <pc:chgData name="ehsan roohi" userId="9232a1e47cf3b5f3" providerId="LiveId" clId="{23437566-4908-4F4E-A1DE-EE2B96B93EAD}" dt="2025-11-20T15:15:19.863" v="279" actId="255"/>
        <pc:sldMkLst>
          <pc:docMk/>
          <pc:sldMk cId="100501033" sldId="340"/>
        </pc:sldMkLst>
        <pc:spChg chg="mod">
          <ac:chgData name="ehsan roohi" userId="9232a1e47cf3b5f3" providerId="LiveId" clId="{23437566-4908-4F4E-A1DE-EE2B96B93EAD}" dt="2025-11-12T15:31:53.022" v="84" actId="20577"/>
          <ac:spMkLst>
            <pc:docMk/>
            <pc:sldMk cId="100501033" sldId="340"/>
            <ac:spMk id="3" creationId="{18EE0EE3-CBA8-429F-EC38-2780D9BDCFA6}"/>
          </ac:spMkLst>
        </pc:spChg>
        <pc:spChg chg="mod">
          <ac:chgData name="ehsan roohi" userId="9232a1e47cf3b5f3" providerId="LiveId" clId="{23437566-4908-4F4E-A1DE-EE2B96B93EAD}" dt="2025-11-20T14:54:46.964" v="272" actId="20577"/>
          <ac:spMkLst>
            <pc:docMk/>
            <pc:sldMk cId="100501033" sldId="340"/>
            <ac:spMk id="5" creationId="{77E7EBBB-4E93-CD4F-E615-22EFE3C0BC45}"/>
          </ac:spMkLst>
        </pc:spChg>
        <pc:spChg chg="add mod">
          <ac:chgData name="ehsan roohi" userId="9232a1e47cf3b5f3" providerId="LiveId" clId="{23437566-4908-4F4E-A1DE-EE2B96B93EAD}" dt="2025-11-20T15:15:19.863" v="279" actId="255"/>
          <ac:spMkLst>
            <pc:docMk/>
            <pc:sldMk cId="100501033" sldId="340"/>
            <ac:spMk id="9" creationId="{2D451808-7ACC-9CC2-6254-EA5E4B22985F}"/>
          </ac:spMkLst>
        </pc:spChg>
      </pc:sldChg>
      <pc:sldChg chg="addSp delSp modSp add del mod">
        <pc:chgData name="ehsan roohi" userId="9232a1e47cf3b5f3" providerId="LiveId" clId="{23437566-4908-4F4E-A1DE-EE2B96B93EAD}" dt="2025-11-20T15:17:28.944" v="285" actId="1076"/>
        <pc:sldMkLst>
          <pc:docMk/>
          <pc:sldMk cId="2719830460" sldId="345"/>
        </pc:sldMkLst>
        <pc:spChg chg="mod">
          <ac:chgData name="ehsan roohi" userId="9232a1e47cf3b5f3" providerId="LiveId" clId="{23437566-4908-4F4E-A1DE-EE2B96B93EAD}" dt="2025-11-13T21:16:15.338" v="225" actId="20577"/>
          <ac:spMkLst>
            <pc:docMk/>
            <pc:sldMk cId="2719830460" sldId="345"/>
            <ac:spMk id="2" creationId="{A259166A-5B7A-6B84-22D1-218B35F62B94}"/>
          </ac:spMkLst>
        </pc:spChg>
        <pc:spChg chg="add mod">
          <ac:chgData name="ehsan roohi" userId="9232a1e47cf3b5f3" providerId="LiveId" clId="{23437566-4908-4F4E-A1DE-EE2B96B93EAD}" dt="2025-11-13T21:17:32.279" v="246" actId="1076"/>
          <ac:spMkLst>
            <pc:docMk/>
            <pc:sldMk cId="2719830460" sldId="345"/>
            <ac:spMk id="9" creationId="{04EC4DEC-D359-E86A-B2CF-2B19DA31F52B}"/>
          </ac:spMkLst>
        </pc:spChg>
        <pc:picChg chg="add mod">
          <ac:chgData name="ehsan roohi" userId="9232a1e47cf3b5f3" providerId="LiveId" clId="{23437566-4908-4F4E-A1DE-EE2B96B93EAD}" dt="2025-11-20T15:17:28.944" v="285" actId="1076"/>
          <ac:picMkLst>
            <pc:docMk/>
            <pc:sldMk cId="2719830460" sldId="345"/>
            <ac:picMk id="5" creationId="{C59AA115-4B89-EAF9-8F16-1E8D0912C357}"/>
          </ac:picMkLst>
        </pc:picChg>
        <pc:picChg chg="add del mod modCrop">
          <ac:chgData name="ehsan roohi" userId="9232a1e47cf3b5f3" providerId="LiveId" clId="{23437566-4908-4F4E-A1DE-EE2B96B93EAD}" dt="2025-11-20T15:17:23.159" v="282" actId="478"/>
          <ac:picMkLst>
            <pc:docMk/>
            <pc:sldMk cId="2719830460" sldId="345"/>
            <ac:picMk id="11" creationId="{7F1C2C12-0968-85BA-FD3E-F0BD679689F8}"/>
          </ac:picMkLst>
        </pc:picChg>
      </pc:sldChg>
      <pc:sldChg chg="delSp mod">
        <pc:chgData name="ehsan roohi" userId="9232a1e47cf3b5f3" providerId="LiveId" clId="{23437566-4908-4F4E-A1DE-EE2B96B93EAD}" dt="2025-11-12T14:17:12.167" v="37" actId="478"/>
        <pc:sldMkLst>
          <pc:docMk/>
          <pc:sldMk cId="641643037" sldId="346"/>
        </pc:sldMkLst>
      </pc:sldChg>
      <pc:sldChg chg="delSp mod">
        <pc:chgData name="ehsan roohi" userId="9232a1e47cf3b5f3" providerId="LiveId" clId="{23437566-4908-4F4E-A1DE-EE2B96B93EAD}" dt="2025-11-12T14:17:38.010" v="46" actId="478"/>
        <pc:sldMkLst>
          <pc:docMk/>
          <pc:sldMk cId="1288165319" sldId="355"/>
        </pc:sldMkLst>
      </pc:sldChg>
      <pc:sldChg chg="delSp mod">
        <pc:chgData name="ehsan roohi" userId="9232a1e47cf3b5f3" providerId="LiveId" clId="{23437566-4908-4F4E-A1DE-EE2B96B93EAD}" dt="2025-11-12T14:17:44.728" v="48" actId="478"/>
        <pc:sldMkLst>
          <pc:docMk/>
          <pc:sldMk cId="2467934599" sldId="358"/>
        </pc:sldMkLst>
      </pc:sldChg>
      <pc:sldChg chg="delSp mod">
        <pc:chgData name="ehsan roohi" userId="9232a1e47cf3b5f3" providerId="LiveId" clId="{23437566-4908-4F4E-A1DE-EE2B96B93EAD}" dt="2025-11-12T14:17:52.600" v="50" actId="478"/>
        <pc:sldMkLst>
          <pc:docMk/>
          <pc:sldMk cId="344215721" sldId="360"/>
        </pc:sldMkLst>
      </pc:sldChg>
      <pc:sldChg chg="delSp mod">
        <pc:chgData name="ehsan roohi" userId="9232a1e47cf3b5f3" providerId="LiveId" clId="{23437566-4908-4F4E-A1DE-EE2B96B93EAD}" dt="2025-11-12T14:18:01.788" v="53" actId="478"/>
        <pc:sldMkLst>
          <pc:docMk/>
          <pc:sldMk cId="1802050454" sldId="361"/>
        </pc:sldMkLst>
      </pc:sldChg>
      <pc:sldChg chg="addSp delSp modSp mod">
        <pc:chgData name="ehsan roohi" userId="9232a1e47cf3b5f3" providerId="LiveId" clId="{23437566-4908-4F4E-A1DE-EE2B96B93EAD}" dt="2025-11-20T15:30:05.389" v="338" actId="1076"/>
        <pc:sldMkLst>
          <pc:docMk/>
          <pc:sldMk cId="2558849379" sldId="362"/>
        </pc:sldMkLst>
        <pc:spChg chg="add mod">
          <ac:chgData name="ehsan roohi" userId="9232a1e47cf3b5f3" providerId="LiveId" clId="{23437566-4908-4F4E-A1DE-EE2B96B93EAD}" dt="2025-11-20T15:30:05.389" v="338" actId="1076"/>
          <ac:spMkLst>
            <pc:docMk/>
            <pc:sldMk cId="2558849379" sldId="362"/>
            <ac:spMk id="15" creationId="{1E9419D2-56C9-AB4E-3EDA-313BDB9C1BE4}"/>
          </ac:spMkLst>
        </pc:spChg>
        <pc:spChg chg="add mod">
          <ac:chgData name="ehsan roohi" userId="9232a1e47cf3b5f3" providerId="LiveId" clId="{23437566-4908-4F4E-A1DE-EE2B96B93EAD}" dt="2025-11-20T15:29:56.027" v="335" actId="20577"/>
          <ac:spMkLst>
            <pc:docMk/>
            <pc:sldMk cId="2558849379" sldId="362"/>
            <ac:spMk id="16" creationId="{DA1B0C22-A0ED-6E2A-4CC8-6B2292EDF27E}"/>
          </ac:spMkLst>
        </pc:spChg>
        <pc:picChg chg="del">
          <ac:chgData name="ehsan roohi" userId="9232a1e47cf3b5f3" providerId="LiveId" clId="{23437566-4908-4F4E-A1DE-EE2B96B93EAD}" dt="2025-11-20T15:25:30.915" v="286" actId="478"/>
          <ac:picMkLst>
            <pc:docMk/>
            <pc:sldMk cId="2558849379" sldId="362"/>
            <ac:picMk id="3" creationId="{76FB8F4C-6EC5-8579-97F9-CA3E51604CFE}"/>
          </ac:picMkLst>
        </pc:picChg>
        <pc:picChg chg="add mod modCrop">
          <ac:chgData name="ehsan roohi" userId="9232a1e47cf3b5f3" providerId="LiveId" clId="{23437566-4908-4F4E-A1DE-EE2B96B93EAD}" dt="2025-11-20T15:29:59.029" v="336" actId="1076"/>
          <ac:picMkLst>
            <pc:docMk/>
            <pc:sldMk cId="2558849379" sldId="362"/>
            <ac:picMk id="4" creationId="{8792D8FA-1B64-CDAC-A8E4-786D3DEDDE4B}"/>
          </ac:picMkLst>
        </pc:picChg>
        <pc:picChg chg="del">
          <ac:chgData name="ehsan roohi" userId="9232a1e47cf3b5f3" providerId="LiveId" clId="{23437566-4908-4F4E-A1DE-EE2B96B93EAD}" dt="2025-11-20T15:27:31.101" v="303" actId="478"/>
          <ac:picMkLst>
            <pc:docMk/>
            <pc:sldMk cId="2558849379" sldId="362"/>
            <ac:picMk id="5" creationId="{2F0849AF-88B4-8FEE-D2AA-076749226B30}"/>
          </ac:picMkLst>
        </pc:picChg>
        <pc:picChg chg="del mod">
          <ac:chgData name="ehsan roohi" userId="9232a1e47cf3b5f3" providerId="LiveId" clId="{23437566-4908-4F4E-A1DE-EE2B96B93EAD}" dt="2025-11-20T15:26:32.261" v="295" actId="478"/>
          <ac:picMkLst>
            <pc:docMk/>
            <pc:sldMk cId="2558849379" sldId="362"/>
            <ac:picMk id="6" creationId="{31131DD0-CE2B-DF23-B8EC-8669C1A4393F}"/>
          </ac:picMkLst>
        </pc:picChg>
        <pc:picChg chg="del">
          <ac:chgData name="ehsan roohi" userId="9232a1e47cf3b5f3" providerId="LiveId" clId="{23437566-4908-4F4E-A1DE-EE2B96B93EAD}" dt="2025-11-20T15:27:27.048" v="301" actId="478"/>
          <ac:picMkLst>
            <pc:docMk/>
            <pc:sldMk cId="2558849379" sldId="362"/>
            <ac:picMk id="7" creationId="{590BEC59-26CF-57EF-681A-7378FF10F971}"/>
          </ac:picMkLst>
        </pc:picChg>
        <pc:picChg chg="add mod modCrop">
          <ac:chgData name="ehsan roohi" userId="9232a1e47cf3b5f3" providerId="LiveId" clId="{23437566-4908-4F4E-A1DE-EE2B96B93EAD}" dt="2025-11-20T15:30:00.381" v="337" actId="1076"/>
          <ac:picMkLst>
            <pc:docMk/>
            <pc:sldMk cId="2558849379" sldId="362"/>
            <ac:picMk id="9" creationId="{2A1303CC-1A5A-2844-22BE-FD66FDB76065}"/>
          </ac:picMkLst>
        </pc:picChg>
        <pc:picChg chg="add mod modCrop">
          <ac:chgData name="ehsan roohi" userId="9232a1e47cf3b5f3" providerId="LiveId" clId="{23437566-4908-4F4E-A1DE-EE2B96B93EAD}" dt="2025-11-20T15:29:21.598" v="326" actId="14100"/>
          <ac:picMkLst>
            <pc:docMk/>
            <pc:sldMk cId="2558849379" sldId="362"/>
            <ac:picMk id="12" creationId="{60402573-34E0-87C4-0665-50970DBB7ABF}"/>
          </ac:picMkLst>
        </pc:picChg>
        <pc:picChg chg="add mod modCrop">
          <ac:chgData name="ehsan roohi" userId="9232a1e47cf3b5f3" providerId="LiveId" clId="{23437566-4908-4F4E-A1DE-EE2B96B93EAD}" dt="2025-11-20T15:29:25.399" v="327" actId="14100"/>
          <ac:picMkLst>
            <pc:docMk/>
            <pc:sldMk cId="2558849379" sldId="362"/>
            <ac:picMk id="14" creationId="{57024787-75BB-ED1C-3A71-90724FDC92B6}"/>
          </ac:picMkLst>
        </pc:picChg>
      </pc:sldChg>
      <pc:sldChg chg="delSp mod">
        <pc:chgData name="ehsan roohi" userId="9232a1e47cf3b5f3" providerId="LiveId" clId="{23437566-4908-4F4E-A1DE-EE2B96B93EAD}" dt="2025-11-12T14:18:13.629" v="57" actId="478"/>
        <pc:sldMkLst>
          <pc:docMk/>
          <pc:sldMk cId="3293252638" sldId="363"/>
        </pc:sldMkLst>
      </pc:sldChg>
      <pc:sldChg chg="delSp mod">
        <pc:chgData name="ehsan roohi" userId="9232a1e47cf3b5f3" providerId="LiveId" clId="{23437566-4908-4F4E-A1DE-EE2B96B93EAD}" dt="2025-11-12T14:18:16.879" v="58" actId="478"/>
        <pc:sldMkLst>
          <pc:docMk/>
          <pc:sldMk cId="294956831" sldId="374"/>
        </pc:sldMkLst>
      </pc:sldChg>
      <pc:sldChg chg="delSp mod">
        <pc:chgData name="ehsan roohi" userId="9232a1e47cf3b5f3" providerId="LiveId" clId="{23437566-4908-4F4E-A1DE-EE2B96B93EAD}" dt="2025-11-12T14:18:08.167" v="55" actId="478"/>
        <pc:sldMkLst>
          <pc:docMk/>
          <pc:sldMk cId="1416941869" sldId="377"/>
        </pc:sldMkLst>
      </pc:sldChg>
      <pc:sldChg chg="delSp mod">
        <pc:chgData name="ehsan roohi" userId="9232a1e47cf3b5f3" providerId="LiveId" clId="{23437566-4908-4F4E-A1DE-EE2B96B93EAD}" dt="2025-11-12T14:18:05.122" v="54" actId="478"/>
        <pc:sldMkLst>
          <pc:docMk/>
          <pc:sldMk cId="4281051955" sldId="378"/>
        </pc:sldMkLst>
      </pc:sldChg>
      <pc:sldChg chg="delSp mod">
        <pc:chgData name="ehsan roohi" userId="9232a1e47cf3b5f3" providerId="LiveId" clId="{23437566-4908-4F4E-A1DE-EE2B96B93EAD}" dt="2025-11-12T14:18:25.093" v="60" actId="478"/>
        <pc:sldMkLst>
          <pc:docMk/>
          <pc:sldMk cId="2339471923" sldId="380"/>
        </pc:sldMkLst>
      </pc:sldChg>
      <pc:sldChg chg="addSp modSp new mod">
        <pc:chgData name="ehsan roohi" userId="9232a1e47cf3b5f3" providerId="LiveId" clId="{23437566-4908-4F4E-A1DE-EE2B96B93EAD}" dt="2025-11-12T16:05:02.427" v="139" actId="20577"/>
        <pc:sldMkLst>
          <pc:docMk/>
          <pc:sldMk cId="3987361362" sldId="381"/>
        </pc:sldMkLst>
        <pc:spChg chg="add mod">
          <ac:chgData name="ehsan roohi" userId="9232a1e47cf3b5f3" providerId="LiveId" clId="{23437566-4908-4F4E-A1DE-EE2B96B93EAD}" dt="2025-11-12T16:05:02.427" v="139" actId="20577"/>
          <ac:spMkLst>
            <pc:docMk/>
            <pc:sldMk cId="3987361362" sldId="381"/>
            <ac:spMk id="11" creationId="{360516EF-7D18-BAB7-3EB7-290C1166063A}"/>
          </ac:spMkLst>
        </pc:spChg>
        <pc:picChg chg="add mod">
          <ac:chgData name="ehsan roohi" userId="9232a1e47cf3b5f3" providerId="LiveId" clId="{23437566-4908-4F4E-A1DE-EE2B96B93EAD}" dt="2025-11-12T16:03:25.948" v="102" actId="1076"/>
          <ac:picMkLst>
            <pc:docMk/>
            <pc:sldMk cId="3987361362" sldId="381"/>
            <ac:picMk id="3" creationId="{669D303A-4555-5DFB-6006-E1ABE2BF3783}"/>
          </ac:picMkLst>
        </pc:picChg>
        <pc:picChg chg="add mod">
          <ac:chgData name="ehsan roohi" userId="9232a1e47cf3b5f3" providerId="LiveId" clId="{23437566-4908-4F4E-A1DE-EE2B96B93EAD}" dt="2025-11-12T16:03:27.300" v="103" actId="1076"/>
          <ac:picMkLst>
            <pc:docMk/>
            <pc:sldMk cId="3987361362" sldId="381"/>
            <ac:picMk id="5" creationId="{2D84A193-00D1-9377-0ED0-33F1B5CBB7E6}"/>
          </ac:picMkLst>
        </pc:picChg>
        <pc:picChg chg="add mod">
          <ac:chgData name="ehsan roohi" userId="9232a1e47cf3b5f3" providerId="LiveId" clId="{23437566-4908-4F4E-A1DE-EE2B96B93EAD}" dt="2025-11-12T16:03:48.413" v="108" actId="1076"/>
          <ac:picMkLst>
            <pc:docMk/>
            <pc:sldMk cId="3987361362" sldId="381"/>
            <ac:picMk id="7" creationId="{79A3BE50-F8F2-0B2A-EE4B-14A62155020C}"/>
          </ac:picMkLst>
        </pc:picChg>
        <pc:picChg chg="add mod modCrop">
          <ac:chgData name="ehsan roohi" userId="9232a1e47cf3b5f3" providerId="LiveId" clId="{23437566-4908-4F4E-A1DE-EE2B96B93EAD}" dt="2025-11-12T16:04:15.470" v="114" actId="732"/>
          <ac:picMkLst>
            <pc:docMk/>
            <pc:sldMk cId="3987361362" sldId="381"/>
            <ac:picMk id="9" creationId="{E9A82626-C0D8-DD95-2070-5D1D0C62DCE6}"/>
          </ac:picMkLst>
        </pc:picChg>
      </pc:sldChg>
      <pc:sldChg chg="addSp delSp modSp new mod">
        <pc:chgData name="ehsan roohi" userId="9232a1e47cf3b5f3" providerId="LiveId" clId="{23437566-4908-4F4E-A1DE-EE2B96B93EAD}" dt="2025-11-13T21:37:43.222" v="257" actId="1076"/>
        <pc:sldMkLst>
          <pc:docMk/>
          <pc:sldMk cId="1770882582" sldId="382"/>
        </pc:sldMkLst>
        <pc:spChg chg="mod">
          <ac:chgData name="ehsan roohi" userId="9232a1e47cf3b5f3" providerId="LiveId" clId="{23437566-4908-4F4E-A1DE-EE2B96B93EAD}" dt="2025-11-13T21:16:20.177" v="227"/>
          <ac:spMkLst>
            <pc:docMk/>
            <pc:sldMk cId="1770882582" sldId="382"/>
            <ac:spMk id="2" creationId="{1D721CD0-7A49-83B2-2B77-459B3A2B3BAD}"/>
          </ac:spMkLst>
        </pc:spChg>
        <pc:picChg chg="add mod">
          <ac:chgData name="ehsan roohi" userId="9232a1e47cf3b5f3" providerId="LiveId" clId="{23437566-4908-4F4E-A1DE-EE2B96B93EAD}" dt="2025-11-13T21:37:43.222" v="257" actId="1076"/>
          <ac:picMkLst>
            <pc:docMk/>
            <pc:sldMk cId="1770882582" sldId="382"/>
            <ac:picMk id="5" creationId="{776484FC-E6AB-6C51-31AE-34FB881CC146}"/>
          </ac:picMkLst>
        </pc:picChg>
        <pc:picChg chg="add mod">
          <ac:chgData name="ehsan roohi" userId="9232a1e47cf3b5f3" providerId="LiveId" clId="{23437566-4908-4F4E-A1DE-EE2B96B93EAD}" dt="2025-11-13T21:16:32.843" v="233" actId="1076"/>
          <ac:picMkLst>
            <pc:docMk/>
            <pc:sldMk cId="1770882582" sldId="382"/>
            <ac:picMk id="8" creationId="{00E68006-F918-15D8-1A7E-31AA9FC31275}"/>
          </ac:picMkLst>
        </pc:picChg>
      </pc:sldChg>
      <pc:sldChg chg="addSp modSp new mod">
        <pc:chgData name="ehsan roohi" userId="9232a1e47cf3b5f3" providerId="LiveId" clId="{23437566-4908-4F4E-A1DE-EE2B96B93EAD}" dt="2025-11-20T15:57:51.077" v="379" actId="1076"/>
        <pc:sldMkLst>
          <pc:docMk/>
          <pc:sldMk cId="3405474646" sldId="383"/>
        </pc:sldMkLst>
        <pc:spChg chg="add mod">
          <ac:chgData name="ehsan roohi" userId="9232a1e47cf3b5f3" providerId="LiveId" clId="{23437566-4908-4F4E-A1DE-EE2B96B93EAD}" dt="2025-11-20T15:56:52.593" v="365" actId="14100"/>
          <ac:spMkLst>
            <pc:docMk/>
            <pc:sldMk cId="3405474646" sldId="383"/>
            <ac:spMk id="6" creationId="{B4A03B72-468A-5EB2-CAD6-531164A70165}"/>
          </ac:spMkLst>
        </pc:spChg>
        <pc:picChg chg="add mod">
          <ac:chgData name="ehsan roohi" userId="9232a1e47cf3b5f3" providerId="LiveId" clId="{23437566-4908-4F4E-A1DE-EE2B96B93EAD}" dt="2025-11-20T15:57:51.077" v="379" actId="1076"/>
          <ac:picMkLst>
            <pc:docMk/>
            <pc:sldMk cId="3405474646" sldId="383"/>
            <ac:picMk id="3" creationId="{0ABAFBA1-4FE9-F3A7-9FDB-E8E245047058}"/>
          </ac:picMkLst>
        </pc:picChg>
        <pc:picChg chg="add mod">
          <ac:chgData name="ehsan roohi" userId="9232a1e47cf3b5f3" providerId="LiveId" clId="{23437566-4908-4F4E-A1DE-EE2B96B93EAD}" dt="2025-11-20T15:57:47.243" v="377" actId="1076"/>
          <ac:picMkLst>
            <pc:docMk/>
            <pc:sldMk cId="3405474646" sldId="383"/>
            <ac:picMk id="5" creationId="{DD29CBC6-5AE4-3230-8C86-E84FFBA408A6}"/>
          </ac:picMkLst>
        </pc:picChg>
        <pc:picChg chg="add mod">
          <ac:chgData name="ehsan roohi" userId="9232a1e47cf3b5f3" providerId="LiveId" clId="{23437566-4908-4F4E-A1DE-EE2B96B93EAD}" dt="2025-11-20T15:57:49.449" v="378" actId="1076"/>
          <ac:picMkLst>
            <pc:docMk/>
            <pc:sldMk cId="3405474646" sldId="383"/>
            <ac:picMk id="8" creationId="{E3B43232-2273-0D1E-B320-F12FA95F7EF6}"/>
          </ac:picMkLst>
        </pc:picChg>
        <pc:picChg chg="add mod">
          <ac:chgData name="ehsan roohi" userId="9232a1e47cf3b5f3" providerId="LiveId" clId="{23437566-4908-4F4E-A1DE-EE2B96B93EAD}" dt="2025-11-20T15:57:43.229" v="375" actId="1076"/>
          <ac:picMkLst>
            <pc:docMk/>
            <pc:sldMk cId="3405474646" sldId="383"/>
            <ac:picMk id="10" creationId="{64ACDE6D-CD04-1A1E-B74C-64808116769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4E80329-ADD6-4DBD-70AA-FC8A0823DC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0BCF51-ACE4-A4A3-CA9A-6B09A535B1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A7058-C4AD-48C9-8CB8-52EA2FE3C177}" type="datetimeFigureOut">
              <a:rPr lang="zh-CN" altLang="en-US" smtClean="0"/>
              <a:t>2025/11/20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CD087B-AC9C-0521-DB2D-D05374F525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F20D5-C674-B1B3-76E0-160F4632CF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172CF4-B884-4915-AFC8-5F464C3738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0371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6DF2B-9BD3-4530-A12F-5046E331FEF0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826CA-7180-4E5B-8733-F78EA143CC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6666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4826CA-7180-4E5B-8733-F78EA143CC6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74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course. Here is a concise summary in English comparing the two primary neural network strategies from your papers.</a:t>
            </a:r>
          </a:p>
          <a:p>
            <a:pPr rtl="0"/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Comparison of Surrogate Modeling Strategies</a:t>
            </a:r>
          </a:p>
          <a:p>
            <a:pPr rt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research has explored two distinct and powerful strategies for developing surrogate models for rarefied gas dynamics, each suited for different challenges:</a:t>
            </a:r>
          </a:p>
          <a:p>
            <a:pPr rt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The "Family-of-Experts" with Log-Interpolation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a </a:t>
            </a:r>
          </a:p>
          <a:p>
            <a:pPr rt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"divide and conquer"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approach, primarily used for the lid-driven cavity problem to handle a very wide range of Knudsen numbers (from 0.001 to 10)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1111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Instead of training one large, complex model, we train several smaller, </a:t>
            </a:r>
          </a:p>
          <a:p>
            <a:pPr rt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specialist neural networks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Each "expert" model is trained on high-fidelity DSMC data for a single, fixed Knudsen number and becomes highly accurate for that specific regime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make a prediction at an </a:t>
            </a:r>
          </a:p>
          <a:p>
            <a:pPr rtl="0"/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unseen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Knudsen number, the framework intelligently selects the two nearest "experts"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interpolates their predictions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using a logarithmic scale to produce the final flow field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3333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This modular approach is effective for spanning vast, multi-regime parameter spaces.</a:t>
            </a:r>
          </a:p>
          <a:p>
            <a:pPr rt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The Physics-Guided Deep Operator Network (DeepONet)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a more advanced, unified </a:t>
            </a:r>
          </a:p>
          <a:p>
            <a:pPr rt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"learn the operator"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approach, developed for the micro-step and hypersonic cylinder flows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4444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This method uses a single </a:t>
            </a:r>
          </a:p>
          <a:p>
            <a:pPr rt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Deep Operator Network (DeepONet)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learn the continuous mathematical operator that maps an input parameter (like Knudsen number or Mach number) to the entire 2D flow field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5555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key innovation in our work is the introduction of </a:t>
            </a:r>
          </a:p>
          <a:p>
            <a:pPr rt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physics-guided learning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For instance, we developed a novel </a:t>
            </a:r>
          </a:p>
          <a:p>
            <a:pPr rt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Zonal Loss function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that forces the model to prioritize accuracy in physically critical regions, such as the recirculation vortex behind the micro-step, ensuring engineering-relevant features are captured with high fidelity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This creates a single, powerful model that learns the underlying physics in a more holistic and intelligent way.</a:t>
            </a:r>
          </a:p>
          <a:p>
            <a:pPr rtl="0"/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have now designed a complete, in-depth narrative for your presentation. As a final step, would you like me to organize the structure we've created into a clean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of Contents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This can serve as your final roadmap for building the presentation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4826CA-7180-4E5B-8733-F78EA143CC6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797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4826CA-7180-4E5B-8733-F78EA143CC6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622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4826CA-7180-4E5B-8733-F78EA143CC6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496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F9F0-F2FF-407D-A063-277305F503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242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953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6" y="1709740"/>
            <a:ext cx="946404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6" y="4589465"/>
            <a:ext cx="946404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F9F0-F2FF-407D-A063-277305F503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67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F9F0-F2FF-407D-A063-277305F503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38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7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1" y="1681163"/>
            <a:ext cx="4664869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1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F9F0-F2FF-407D-A063-277305F503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876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2597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F9F0-F2FF-407D-A063-277305F503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297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457200"/>
            <a:ext cx="353901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7"/>
            <a:ext cx="555498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057400"/>
            <a:ext cx="353901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F9F0-F2FF-407D-A063-277305F503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69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457200"/>
            <a:ext cx="353901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4869" y="987427"/>
            <a:ext cx="555498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057400"/>
            <a:ext cx="353901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F9F0-F2FF-407D-A063-277305F503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867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F9F0-F2FF-407D-A063-277305F503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448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1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1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F9F0-F2FF-407D-A063-277305F503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5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1"/>
            <a:ext cx="10972800" cy="6858001"/>
          </a:xfrm>
          <a:prstGeom prst="rect">
            <a:avLst/>
          </a:prstGeom>
          <a:solidFill>
            <a:srgbClr val="2D34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48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64961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1"/>
            <a:ext cx="10972800" cy="6858001"/>
          </a:xfrm>
          <a:prstGeom prst="rect">
            <a:avLst/>
          </a:prstGeom>
          <a:solidFill>
            <a:srgbClr val="2D34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1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1"/>
            <a:ext cx="10972800" cy="6858001"/>
          </a:xfrm>
          <a:prstGeom prst="rect">
            <a:avLst/>
          </a:prstGeom>
          <a:solidFill>
            <a:srgbClr val="2D34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47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15F2-00C0-499F-85CC-96FBBF50C8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952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1CECABD-A863-481E-87D5-9D053D6E1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269" y="340507"/>
            <a:ext cx="7078262" cy="704088"/>
          </a:xfrm>
          <a:prstGeom prst="rect">
            <a:avLst/>
          </a:prstGeom>
        </p:spPr>
        <p:txBody>
          <a:bodyPr anchor="ctr"/>
          <a:lstStyle>
            <a:lvl1pPr algn="ctr">
              <a:defRPr sz="3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985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65127"/>
            <a:ext cx="9464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6356352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6356352"/>
            <a:ext cx="3703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6356352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9F9F0-F2FF-407D-A063-277305F503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256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6" r:id="rId12"/>
    <p:sldLayoutId id="2147483698" r:id="rId13"/>
    <p:sldLayoutId id="2147483710" r:id="rId14"/>
    <p:sldLayoutId id="2147483711" r:id="rId15"/>
    <p:sldLayoutId id="2147483712" r:id="rId16"/>
    <p:sldLayoutId id="2147483715" r:id="rId17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ohie@erau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E0EE3-CBA8-429F-EC38-2780D9BDC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04801"/>
            <a:ext cx="10668000" cy="50889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altLang="zh-CN" sz="3200" b="1" dirty="0"/>
          </a:p>
          <a:p>
            <a:pPr marL="0" marR="0" indent="0" algn="ctr">
              <a:buNone/>
            </a:pPr>
            <a:endParaRPr lang="en-US" sz="4000" b="1" dirty="0"/>
          </a:p>
          <a:p>
            <a:pPr marL="0" marR="0" indent="0" algn="ctr">
              <a:buNone/>
            </a:pPr>
            <a:endParaRPr lang="en-US" sz="4000" b="1" dirty="0"/>
          </a:p>
          <a:p>
            <a:pPr marL="0" marR="0" indent="0" algn="ctr">
              <a:buNone/>
            </a:pPr>
            <a:endParaRPr lang="en-US" altLang="zh-CN" sz="3000" b="1" dirty="0"/>
          </a:p>
          <a:p>
            <a:pPr marL="0" indent="0" algn="ctr">
              <a:lnSpc>
                <a:spcPct val="150000"/>
              </a:lnSpc>
              <a:spcBef>
                <a:spcPct val="0"/>
              </a:spcBef>
              <a:buNone/>
            </a:pPr>
            <a:endParaRPr lang="en-US" altLang="zh-CN" sz="2400" b="1" dirty="0">
              <a:solidFill>
                <a:srgbClr val="0070C0"/>
              </a:solidFill>
              <a:sym typeface="Verdana" panose="020B0604030504040204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ct val="0"/>
              </a:spcBef>
              <a:buNone/>
            </a:pPr>
            <a:endParaRPr lang="en-US" altLang="zh-CN" sz="2400" b="1" dirty="0">
              <a:solidFill>
                <a:srgbClr val="0070C0"/>
              </a:solidFill>
              <a:sym typeface="Verdana" panose="020B0604030504040204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rgbClr val="0070C0"/>
                </a:solidFill>
                <a:sym typeface="Verdana" panose="020B0604030504040204" pitchFamily="34" charset="0"/>
              </a:rPr>
              <a:t>Ehsan Roohi</a:t>
            </a:r>
          </a:p>
          <a:p>
            <a:pPr marL="0" indent="0" algn="ctr">
              <a:buNone/>
            </a:pPr>
            <a:r>
              <a:rPr lang="en-US" altLang="zh-CN" sz="2000" b="1" dirty="0"/>
              <a:t>Mechanical and Industrial Engineering</a:t>
            </a:r>
          </a:p>
          <a:p>
            <a:pPr marL="0" indent="0" algn="ctr">
              <a:buNone/>
            </a:pPr>
            <a:r>
              <a:rPr lang="en-US" altLang="zh-CN" sz="2000" b="1" dirty="0"/>
              <a:t>University of Massachusetts Amherst</a:t>
            </a:r>
          </a:p>
          <a:p>
            <a:pPr marL="0" indent="0" algn="ctr">
              <a:buNone/>
            </a:pPr>
            <a:endParaRPr lang="en-US" altLang="zh-CN" sz="1800" dirty="0"/>
          </a:p>
          <a:p>
            <a:pPr marL="0" indent="0" algn="ctr">
              <a:buNone/>
            </a:pPr>
            <a:endParaRPr lang="en-US" altLang="zh-CN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6C3E2-324A-D6FF-436F-58B15A18C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15F2-00C0-499F-85CC-96FBBF50C809}" type="slidenum">
              <a:rPr lang="zh-CN" altLang="en-US" smtClean="0"/>
              <a:t>1</a:t>
            </a:fld>
            <a:endParaRPr lang="zh-CN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11633-E77E-5A69-8836-07C7D60B2FAA}"/>
              </a:ext>
            </a:extLst>
          </p:cNvPr>
          <p:cNvSpPr txBox="1"/>
          <p:nvPr/>
        </p:nvSpPr>
        <p:spPr>
          <a:xfrm>
            <a:off x="4038600" y="5791200"/>
            <a:ext cx="2643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/>
              <a:t>Email: </a:t>
            </a:r>
            <a:r>
              <a:rPr lang="en-US" altLang="zh-CN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roohie@umass.edu</a:t>
            </a:r>
            <a:endParaRPr lang="en-US" altLang="zh-CN" dirty="0">
              <a:solidFill>
                <a:srgbClr val="0000FF"/>
              </a:solidFill>
            </a:endParaRPr>
          </a:p>
        </p:txBody>
      </p:sp>
      <p:pic>
        <p:nvPicPr>
          <p:cNvPr id="6" name="Picture 5" descr="University of Massachusetts Amherst - Wikipedia">
            <a:extLst>
              <a:ext uri="{FF2B5EF4-FFF2-40B4-BE49-F238E27FC236}">
                <a16:creationId xmlns:a16="http://schemas.microsoft.com/office/drawing/2014/main" id="{74D9BFBD-2F53-5ACB-C494-8B2B36A29E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77" y="59755"/>
            <a:ext cx="1447800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drawing">
            <a:extLst>
              <a:ext uri="{FF2B5EF4-FFF2-40B4-BE49-F238E27FC236}">
                <a16:creationId xmlns:a16="http://schemas.microsoft.com/office/drawing/2014/main" id="{CAF61376-BC60-8953-BD75-49B2C6D389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2553" y="127732"/>
            <a:ext cx="5532158" cy="1311845"/>
          </a:xfrm>
          <a:prstGeom prst="rect">
            <a:avLst/>
          </a:prstGeom>
        </p:spPr>
      </p:pic>
      <p:pic>
        <p:nvPicPr>
          <p:cNvPr id="10" name="Picture 9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A5DE0032-E8F9-D9AB-652F-8254DF2E48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" y="4610672"/>
            <a:ext cx="2133600" cy="2133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F2CCC7-74FB-7FAC-C5E9-664D297CC4DA}"/>
              </a:ext>
            </a:extLst>
          </p:cNvPr>
          <p:cNvSpPr txBox="1"/>
          <p:nvPr/>
        </p:nvSpPr>
        <p:spPr>
          <a:xfrm>
            <a:off x="163010" y="4408164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Google Scholar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E7EBBB-4E93-CD4F-E615-22EFE3C0BC45}"/>
              </a:ext>
            </a:extLst>
          </p:cNvPr>
          <p:cNvSpPr txBox="1"/>
          <p:nvPr/>
        </p:nvSpPr>
        <p:spPr>
          <a:xfrm>
            <a:off x="18196" y="6513720"/>
            <a:ext cx="5087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APS-DFD, 11-23-2025</a:t>
            </a:r>
            <a:endParaRPr lang="en-US" altLang="zh-CN" dirty="0">
              <a:solidFill>
                <a:schemeClr val="accent1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D451808-7ACC-9CC2-6254-EA5E4B229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86" y="2191981"/>
            <a:ext cx="10503645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800" b="1" dirty="0"/>
              <a:t>Machine Learning Accelerated Rarefied </a:t>
            </a:r>
          </a:p>
          <a:p>
            <a:pPr algn="ctr"/>
            <a:r>
              <a:rPr lang="en-US" sz="3800" b="1" dirty="0"/>
              <a:t>Gas Dynamics Calculations Based on DSMC Dataset</a:t>
            </a:r>
          </a:p>
        </p:txBody>
      </p:sp>
    </p:spTree>
    <p:extLst>
      <p:ext uri="{BB962C8B-B14F-4D97-AF65-F5344CB8AC3E}">
        <p14:creationId xmlns:p14="http://schemas.microsoft.com/office/powerpoint/2010/main" val="100501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9166A-5B7A-6B84-22D1-218B35F62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6523"/>
            <a:ext cx="9464040" cy="85407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My YouTube Channel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742F3-EA77-9BC4-C047-9E1F1659B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15F2-00C0-499F-85CC-96FBBF50C80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EC4DEC-D359-E86A-B2CF-2B19DA31F52B}"/>
              </a:ext>
            </a:extLst>
          </p:cNvPr>
          <p:cNvSpPr txBox="1"/>
          <p:nvPr/>
        </p:nvSpPr>
        <p:spPr>
          <a:xfrm>
            <a:off x="2590800" y="914400"/>
            <a:ext cx="548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https://www.youtube.com/@Ehsan_Roohi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9AA115-4B89-EAF9-8F16-1E8D0912C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341232"/>
            <a:ext cx="7482283" cy="541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30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21CD0-7A49-83B2-2B77-459B3A2B3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380" y="365127"/>
            <a:ext cx="9464040" cy="777873"/>
          </a:xfrm>
        </p:spPr>
        <p:txBody>
          <a:bodyPr/>
          <a:lstStyle/>
          <a:p>
            <a:pPr algn="ctr"/>
            <a:r>
              <a:rPr lang="en-US" sz="3600" b="1" dirty="0"/>
              <a:t>My Recent Book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D3A0C0-5103-88B6-EF65-78920C10E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15F2-00C0-499F-85CC-96FBBF50C809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E68006-F918-15D8-1A7E-31AA9FC31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319470"/>
            <a:ext cx="4114800" cy="52194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6484FC-E6AB-6C51-31AE-34FB881CC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92" y="3606076"/>
            <a:ext cx="4267570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82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F2C25-D810-A1DA-7356-CC2E5407A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699" y="32381"/>
            <a:ext cx="9464040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Problem Setup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AE2EF0C-2CB0-D909-2E27-8322DCDA50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3608" y="2362200"/>
            <a:ext cx="3105583" cy="82879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183DD7-AEE0-3264-D8D9-D79164501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15F2-00C0-499F-85CC-96FBBF50C809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1E1F7C-6EB9-EA39-6A38-99491447D112}"/>
              </a:ext>
            </a:extLst>
          </p:cNvPr>
          <p:cNvSpPr txBox="1"/>
          <p:nvPr/>
        </p:nvSpPr>
        <p:spPr>
          <a:xfrm>
            <a:off x="754380" y="1757568"/>
            <a:ext cx="3817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Ground Truth: Boltzmann Equation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64562C-F320-4947-D4C3-857881F3B99B}"/>
              </a:ext>
            </a:extLst>
          </p:cNvPr>
          <p:cNvSpPr txBox="1"/>
          <p:nvPr/>
        </p:nvSpPr>
        <p:spPr>
          <a:xfrm>
            <a:off x="754380" y="3352800"/>
            <a:ext cx="2827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High-Fidelity Solver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8787EE8-DDC6-78F2-1006-F164C696D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7361" y="3635260"/>
            <a:ext cx="5268060" cy="6287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C4E18F1-F110-8949-1A4F-402615BF4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4831901"/>
            <a:ext cx="5029902" cy="12574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3261FBB-E832-6EB6-2664-A5591F81C6EE}"/>
              </a:ext>
            </a:extLst>
          </p:cNvPr>
          <p:cNvSpPr txBox="1"/>
          <p:nvPr/>
        </p:nvSpPr>
        <p:spPr>
          <a:xfrm>
            <a:off x="754380" y="4690606"/>
            <a:ext cx="2827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Surrogate Model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E56EC5-1644-0291-B522-64857F92470D}"/>
              </a:ext>
            </a:extLst>
          </p:cNvPr>
          <p:cNvSpPr txBox="1"/>
          <p:nvPr/>
        </p:nvSpPr>
        <p:spPr>
          <a:xfrm>
            <a:off x="8314122" y="4975456"/>
            <a:ext cx="2209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</a:rPr>
              <a:t>G</a:t>
            </a:r>
            <a:r>
              <a:rPr lang="en-US" baseline="-25000" dirty="0">
                <a:solidFill>
                  <a:srgbClr val="FF0000"/>
                </a:solidFill>
                <a:latin typeface="Courier New" panose="02070309020205020404" pitchFamily="49" charset="0"/>
              </a:rPr>
              <a:t>NN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</a:rPr>
              <a:t>: </a:t>
            </a:r>
            <a:r>
              <a:rPr lang="en-US" dirty="0">
                <a:solidFill>
                  <a:srgbClr val="FF0000"/>
                </a:solidFill>
              </a:rPr>
              <a:t>AI operator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4EC98A-CE61-5AF7-14D6-E71F1DAAC03F}"/>
              </a:ext>
            </a:extLst>
          </p:cNvPr>
          <p:cNvSpPr txBox="1"/>
          <p:nvPr/>
        </p:nvSpPr>
        <p:spPr>
          <a:xfrm>
            <a:off x="6553200" y="5521473"/>
            <a:ext cx="4038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L</a:t>
            </a:r>
            <a:r>
              <a:rPr lang="en-US" baseline="-25000" dirty="0" err="1">
                <a:solidFill>
                  <a:srgbClr val="FF0000"/>
                </a:solidFill>
              </a:rPr>
              <a:t>data</a:t>
            </a:r>
            <a:r>
              <a:rPr lang="en-US" dirty="0">
                <a:solidFill>
                  <a:srgbClr val="FF0000"/>
                </a:solidFill>
              </a:rPr>
              <a:t>: Matches high-fidelity DSMC data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A64BB5-5128-86EE-B088-BFB763D4944A}"/>
              </a:ext>
            </a:extLst>
          </p:cNvPr>
          <p:cNvSpPr txBox="1"/>
          <p:nvPr/>
        </p:nvSpPr>
        <p:spPr>
          <a:xfrm>
            <a:off x="1074421" y="6086347"/>
            <a:ext cx="9143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Courier New" panose="02070309020205020404" pitchFamily="49" charset="0"/>
              </a:rPr>
              <a:t>L</a:t>
            </a:r>
            <a:r>
              <a:rPr lang="en-US" baseline="-25000" dirty="0" err="1">
                <a:solidFill>
                  <a:srgbClr val="FF0000"/>
                </a:solidFill>
                <a:latin typeface="Courier New" panose="02070309020205020404" pitchFamily="49" charset="0"/>
              </a:rPr>
              <a:t>physics</a:t>
            </a:r>
            <a:r>
              <a:rPr lang="en-US" dirty="0">
                <a:solidFill>
                  <a:srgbClr val="FF0000"/>
                </a:solidFill>
              </a:rPr>
              <a:t>: Enforces physical laws (e.g., Zonal Loss for vortices, monotonicity for shocks)</a:t>
            </a:r>
          </a:p>
        </p:txBody>
      </p:sp>
      <p:pic>
        <p:nvPicPr>
          <p:cNvPr id="22" name="Picture 54">
            <a:extLst>
              <a:ext uri="{FF2B5EF4-FFF2-40B4-BE49-F238E27FC236}">
                <a16:creationId xmlns:a16="http://schemas.microsoft.com/office/drawing/2014/main" id="{6542EC54-4EDF-0AC3-A388-A03CF9DE4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40543"/>
            <a:ext cx="2377440" cy="238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53" descr="https://upload.wikimedia.org/wikipedia/commons/thumb/9/98/Kinematics.svg/300px-Kinematics.svg.png">
            <a:extLst>
              <a:ext uri="{FF2B5EF4-FFF2-40B4-BE49-F238E27FC236}">
                <a16:creationId xmlns:a16="http://schemas.microsoft.com/office/drawing/2014/main" id="{4DC1F914-4CA3-74CE-D8A0-82539FE2F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666" y="1686378"/>
            <a:ext cx="2576686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31D08ECE-AFF6-B2BD-1011-904F218D86DD}"/>
              </a:ext>
            </a:extLst>
          </p:cNvPr>
          <p:cNvGrpSpPr>
            <a:grpSpLocks/>
          </p:cNvGrpSpPr>
          <p:nvPr/>
        </p:nvGrpSpPr>
        <p:grpSpPr bwMode="auto">
          <a:xfrm>
            <a:off x="9067800" y="3253510"/>
            <a:ext cx="1764388" cy="1633604"/>
            <a:chOff x="241450" y="1104792"/>
            <a:chExt cx="1108364" cy="1328035"/>
          </a:xfrm>
        </p:grpSpPr>
        <p:pic>
          <p:nvPicPr>
            <p:cNvPr id="25" name="Picture 24" descr="Bird_photo.jpg">
              <a:extLst>
                <a:ext uri="{FF2B5EF4-FFF2-40B4-BE49-F238E27FC236}">
                  <a16:creationId xmlns:a16="http://schemas.microsoft.com/office/drawing/2014/main" id="{93C7FE5A-E222-EECA-173B-743A1FD6A91F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1434" y="1104792"/>
              <a:ext cx="890435" cy="1187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softEdge rad="127000"/>
            </a:effectLst>
          </p:spPr>
        </p:pic>
        <p:sp>
          <p:nvSpPr>
            <p:cNvPr id="26" name="TextBox 5">
              <a:extLst>
                <a:ext uri="{FF2B5EF4-FFF2-40B4-BE49-F238E27FC236}">
                  <a16:creationId xmlns:a16="http://schemas.microsoft.com/office/drawing/2014/main" id="{534BFD40-4FBE-0BC8-3A1B-ED314DED52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450" y="2182620"/>
              <a:ext cx="1108364" cy="250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Graeme Bird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1643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4FC31-0442-C52F-BD58-3B2FB3321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Our Solution: Physics-Aware Surrogate Modeling</a:t>
            </a: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0B31E-ED6F-CC5D-1B2B-4FC8C2647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15F2-00C0-499F-85CC-96FBBF50C809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D426A9-A0F5-D423-624B-4848D50675E7}"/>
              </a:ext>
            </a:extLst>
          </p:cNvPr>
          <p:cNvSpPr txBox="1"/>
          <p:nvPr/>
        </p:nvSpPr>
        <p:spPr>
          <a:xfrm>
            <a:off x="926057" y="1727601"/>
            <a:ext cx="548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Flow</a:t>
            </a:r>
            <a:r>
              <a:rPr lang="fa-IR" dirty="0"/>
              <a:t> </a:t>
            </a:r>
            <a:r>
              <a:rPr lang="en-US" dirty="0"/>
              <a:t>Field=DSMC</a:t>
            </a:r>
            <a:r>
              <a:rPr lang="fa-IR" dirty="0"/>
              <a:t> </a:t>
            </a:r>
            <a:r>
              <a:rPr lang="en-US" dirty="0">
                <a:effectLst/>
              </a:rPr>
              <a:t>brute-force</a:t>
            </a:r>
            <a:r>
              <a:rPr lang="fa-IR" dirty="0">
                <a:effectLst/>
              </a:rPr>
              <a:t> </a:t>
            </a:r>
            <a:r>
              <a:rPr lang="en-US" dirty="0"/>
              <a:t>​(Parameters)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3ECEE0-E170-A6F8-AC44-46981BC5A9C3}"/>
              </a:ext>
            </a:extLst>
          </p:cNvPr>
          <p:cNvSpPr txBox="1"/>
          <p:nvPr/>
        </p:nvSpPr>
        <p:spPr>
          <a:xfrm>
            <a:off x="990600" y="2797243"/>
            <a:ext cx="548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Flow</a:t>
            </a:r>
            <a:r>
              <a:rPr lang="fa-IR" dirty="0"/>
              <a:t> </a:t>
            </a:r>
            <a:r>
              <a:rPr lang="en-US" dirty="0" err="1"/>
              <a:t>Field≈Deep-O-Net-</a:t>
            </a:r>
            <a:r>
              <a:rPr lang="en-US" dirty="0" err="1">
                <a:effectLst/>
              </a:rPr>
              <a:t>physics-aware</a:t>
            </a:r>
            <a:r>
              <a:rPr lang="en-US" dirty="0"/>
              <a:t>​</a:t>
            </a:r>
            <a:r>
              <a:rPr lang="fa-IR" dirty="0"/>
              <a:t> </a:t>
            </a:r>
            <a:r>
              <a:rPr lang="en-US" dirty="0"/>
              <a:t>(Parameters)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46F35D-936B-249F-D8E4-4E8F724B7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469659"/>
            <a:ext cx="4124901" cy="10860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CD30FC-B2EB-48DD-555B-46A498E8B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057" y="4680993"/>
            <a:ext cx="6201640" cy="11241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70235B-73A4-1CAA-1A38-D4651A2BA115}"/>
              </a:ext>
            </a:extLst>
          </p:cNvPr>
          <p:cNvSpPr txBox="1"/>
          <p:nvPr/>
        </p:nvSpPr>
        <p:spPr>
          <a:xfrm>
            <a:off x="381000" y="5918858"/>
            <a:ext cx="8001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Trained with innovations like Zonal Loss &amp; Physics-Enforced Constraints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8DB2014-7FE0-852C-D51E-D4A8364BF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04448"/>
            <a:ext cx="4728440" cy="292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165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96AF5-E947-A8FA-26A2-20432D654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380" y="365127"/>
            <a:ext cx="9464040" cy="1082673"/>
          </a:xfrm>
        </p:spPr>
        <p:txBody>
          <a:bodyPr>
            <a:normAutofit/>
          </a:bodyPr>
          <a:lstStyle/>
          <a:p>
            <a:pPr algn="just"/>
            <a:r>
              <a:rPr lang="en-US" sz="4000" b="1" dirty="0"/>
              <a:t>(</a:t>
            </a:r>
            <a:r>
              <a:rPr lang="en-US" sz="4000" b="1" dirty="0" err="1"/>
              <a:t>DeepONets</a:t>
            </a:r>
            <a:r>
              <a:rPr lang="en-US" sz="4000" b="1" dirty="0"/>
              <a:t>): A New Paradigm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3FBE7-AF1E-BF2E-22CC-F513FD5C4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380" y="1825625"/>
            <a:ext cx="9608820" cy="4351338"/>
          </a:xfrm>
        </p:spPr>
        <p:txBody>
          <a:bodyPr/>
          <a:lstStyle/>
          <a:p>
            <a:pPr algn="just"/>
            <a:r>
              <a:rPr lang="en-US" sz="2800" dirty="0"/>
              <a:t>A Brief History: From Learning Functions to Learning </a:t>
            </a:r>
            <a:r>
              <a:rPr lang="en-US" sz="2800" dirty="0">
                <a:solidFill>
                  <a:schemeClr val="accent2"/>
                </a:solidFill>
              </a:rPr>
              <a:t>Operators.</a:t>
            </a:r>
          </a:p>
          <a:p>
            <a:pPr algn="just"/>
            <a:r>
              <a:rPr lang="en-US" sz="2800" dirty="0"/>
              <a:t>Origin: Introduced by Prof. </a:t>
            </a:r>
            <a:r>
              <a:rPr lang="en-US" sz="2800" dirty="0" err="1"/>
              <a:t>Karniadakis</a:t>
            </a:r>
            <a:r>
              <a:rPr lang="en-US" sz="2800" dirty="0"/>
              <a:t>' group (circa 2019-2021), based on the Universal Approximation Theorem for Operators.</a:t>
            </a:r>
          </a:p>
          <a:p>
            <a:pPr algn="just"/>
            <a:r>
              <a:rPr lang="en-US" sz="2800" dirty="0"/>
              <a:t>The Conceptual Leap: Shifted the goal from learning a single function (y=f(x)) to learning an entire operator (G(u)(y)).</a:t>
            </a:r>
          </a:p>
          <a:p>
            <a:pPr algn="just"/>
            <a:r>
              <a:rPr lang="en-US" sz="2800" dirty="0"/>
              <a:t>What is an Operator? An operator is a "rule" that maps an entire input function (e.g., a set of parameters) to an entire output function (e.g., a flow field).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ECEF5-90BF-198F-9AED-A7FF00286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15F2-00C0-499F-85CC-96FBBF50C80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934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A3730C-186B-45AC-EFFF-87DB4448E0FA}"/>
              </a:ext>
            </a:extLst>
          </p:cNvPr>
          <p:cNvSpPr txBox="1"/>
          <p:nvPr/>
        </p:nvSpPr>
        <p:spPr>
          <a:xfrm>
            <a:off x="76200" y="0"/>
            <a:ext cx="1066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Can a Neural Network learn a Maxwell-Boltzmann distribution directly from DSMC?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D2BA88-0331-F2A6-334C-BC80AF3AE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80" y="3962401"/>
            <a:ext cx="4109731" cy="2819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24049FE-AAF0-3007-87DD-2C6645B94EB2}"/>
              </a:ext>
            </a:extLst>
          </p:cNvPr>
          <p:cNvSpPr txBox="1"/>
          <p:nvPr/>
        </p:nvSpPr>
        <p:spPr>
          <a:xfrm>
            <a:off x="6095999" y="4761813"/>
            <a:ext cx="4191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DNN significantly outperforms other standard ML models (like </a:t>
            </a:r>
            <a:r>
              <a:rPr lang="en-US" dirty="0" err="1"/>
              <a:t>LightGBM</a:t>
            </a:r>
            <a:r>
              <a:rPr lang="en-US" dirty="0"/>
              <a:t>, bottom plot), which struggle to capture the precise physics. This validates our choice of a deep learning approach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694BF6-3472-F39C-9550-0AAF80AFA8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786" b="3338"/>
          <a:stretch>
            <a:fillRect/>
          </a:stretch>
        </p:blipFill>
        <p:spPr>
          <a:xfrm>
            <a:off x="5786288" y="1244179"/>
            <a:ext cx="4810423" cy="3324429"/>
          </a:xfrm>
          <a:prstGeom prst="rect">
            <a:avLst/>
          </a:prstGeom>
        </p:spPr>
      </p:pic>
      <p:pic>
        <p:nvPicPr>
          <p:cNvPr id="10" name="Picture 9" descr="A diagram of a neural network&#10;&#10;AI-generated content may be incorrect.">
            <a:extLst>
              <a:ext uri="{FF2B5EF4-FFF2-40B4-BE49-F238E27FC236}">
                <a16:creationId xmlns:a16="http://schemas.microsoft.com/office/drawing/2014/main" id="{A4AA4A06-F680-CF08-AE6B-B08EE69220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20" y="1209010"/>
            <a:ext cx="5286912" cy="266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5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20AD9C08-3D63-EA0E-0D19-84CE18B59482}"/>
              </a:ext>
            </a:extLst>
          </p:cNvPr>
          <p:cNvSpPr txBox="1"/>
          <p:nvPr/>
        </p:nvSpPr>
        <p:spPr>
          <a:xfrm>
            <a:off x="788970" y="0"/>
            <a:ext cx="7086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en-US" sz="4000" b="1" dirty="0">
                <a:cs typeface="Times New Roman" panose="02020603050405020304" pitchFamily="18" charset="0"/>
              </a:rPr>
              <a:t>Cavity Problem and Validation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72D516-BA1C-CEC3-6CC5-16207E8EBB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54" r="2161"/>
          <a:stretch/>
        </p:blipFill>
        <p:spPr>
          <a:xfrm>
            <a:off x="247286" y="1508760"/>
            <a:ext cx="4521466" cy="38404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5A943E-1491-0C4C-3504-EF5FA520D3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914"/>
          <a:stretch>
            <a:fillRect/>
          </a:stretch>
        </p:blipFill>
        <p:spPr>
          <a:xfrm>
            <a:off x="5133853" y="586835"/>
            <a:ext cx="5551531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B3EA20-8013-E1F0-E5AC-8AE3D4E9AE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4477" y="3200400"/>
            <a:ext cx="5862188" cy="31007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AFD61A-BE99-BF8A-D6BA-FDD44266AC10}"/>
              </a:ext>
            </a:extLst>
          </p:cNvPr>
          <p:cNvSpPr txBox="1"/>
          <p:nvPr/>
        </p:nvSpPr>
        <p:spPr>
          <a:xfrm>
            <a:off x="5298832" y="6166157"/>
            <a:ext cx="56739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Roohi, E., &amp; Shoja-Sani, A. (2026). Data-driven surrogate modeling of DSMC solutions using deep neural networks. </a:t>
            </a:r>
            <a:r>
              <a:rPr lang="en-US" sz="1400" i="1" dirty="0"/>
              <a:t>Aerospace Science and Technology, 168</a:t>
            </a:r>
            <a:r>
              <a:rPr lang="en-US" sz="1400" dirty="0"/>
              <a:t>(Part A), 110785.</a:t>
            </a:r>
          </a:p>
        </p:txBody>
      </p:sp>
    </p:spTree>
    <p:extLst>
      <p:ext uri="{BB962C8B-B14F-4D97-AF65-F5344CB8AC3E}">
        <p14:creationId xmlns:p14="http://schemas.microsoft.com/office/powerpoint/2010/main" val="248482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8363F3-86D2-F46A-CA9C-642219D444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61" t="4633"/>
          <a:stretch>
            <a:fillRect/>
          </a:stretch>
        </p:blipFill>
        <p:spPr>
          <a:xfrm>
            <a:off x="61498" y="1076769"/>
            <a:ext cx="5219828" cy="23522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0A38AB-F1CA-9205-A28D-F64E480ED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962400"/>
            <a:ext cx="4885624" cy="22603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1FE63A-EBB7-6FFF-1B20-9D6F02B0D14D}"/>
              </a:ext>
            </a:extLst>
          </p:cNvPr>
          <p:cNvSpPr txBox="1"/>
          <p:nvPr/>
        </p:nvSpPr>
        <p:spPr>
          <a:xfrm>
            <a:off x="228600" y="158714"/>
            <a:ext cx="10363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en-US" sz="4000" b="1" dirty="0">
                <a:cs typeface="Times New Roman" panose="02020603050405020304" pitchFamily="18" charset="0"/>
              </a:rPr>
              <a:t>Mono-atomic Rarefied Shock Wave: Interpolation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A529641-C5CE-C5C4-4A27-0308705DF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860" y="921017"/>
            <a:ext cx="3971222" cy="577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46C0EC-ACA9-35F0-122A-0DC2CAD05AC6}"/>
              </a:ext>
            </a:extLst>
          </p:cNvPr>
          <p:cNvSpPr txBox="1"/>
          <p:nvPr/>
        </p:nvSpPr>
        <p:spPr>
          <a:xfrm>
            <a:off x="5860506" y="3375560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M=1.7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FA8C98-168E-2FCC-80B3-7A7DD08FC30E}"/>
              </a:ext>
            </a:extLst>
          </p:cNvPr>
          <p:cNvSpPr txBox="1"/>
          <p:nvPr/>
        </p:nvSpPr>
        <p:spPr>
          <a:xfrm>
            <a:off x="1413928" y="3511034"/>
            <a:ext cx="2641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Training Range: M=1.5-1.9</a:t>
            </a:r>
          </a:p>
        </p:txBody>
      </p:sp>
    </p:spTree>
    <p:extLst>
      <p:ext uri="{BB962C8B-B14F-4D97-AF65-F5344CB8AC3E}">
        <p14:creationId xmlns:p14="http://schemas.microsoft.com/office/powerpoint/2010/main" val="1802050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0E0A7557-647A-1838-5FE0-3C918DC1D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9" y="1031112"/>
            <a:ext cx="3864456" cy="567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C9DBEC95-5A1D-80A3-DB6B-AC269BBAF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301" y="1023396"/>
            <a:ext cx="3864455" cy="575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E616EF-1E7F-2CB8-FDCF-EDCF13ECC05F}"/>
              </a:ext>
            </a:extLst>
          </p:cNvPr>
          <p:cNvSpPr txBox="1"/>
          <p:nvPr/>
        </p:nvSpPr>
        <p:spPr>
          <a:xfrm>
            <a:off x="533400" y="-21160"/>
            <a:ext cx="10134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en-US" sz="4000" b="1" dirty="0">
                <a:cs typeface="Times New Roman" panose="02020603050405020304" pitchFamily="18" charset="0"/>
              </a:rPr>
              <a:t>Mono-atomic Rarefied Shock Wave: Extrapolation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AD789F-5CAE-48FF-72D3-080316F462AC}"/>
              </a:ext>
            </a:extLst>
          </p:cNvPr>
          <p:cNvSpPr txBox="1"/>
          <p:nvPr/>
        </p:nvSpPr>
        <p:spPr>
          <a:xfrm>
            <a:off x="1752600" y="640559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M=2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9C27-CF05-BC8B-47D3-0995CF8BBEC3}"/>
              </a:ext>
            </a:extLst>
          </p:cNvPr>
          <p:cNvSpPr txBox="1"/>
          <p:nvPr/>
        </p:nvSpPr>
        <p:spPr>
          <a:xfrm>
            <a:off x="8699708" y="661780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M=2.5</a:t>
            </a:r>
          </a:p>
        </p:txBody>
      </p:sp>
    </p:spTree>
    <p:extLst>
      <p:ext uri="{BB962C8B-B14F-4D97-AF65-F5344CB8AC3E}">
        <p14:creationId xmlns:p14="http://schemas.microsoft.com/office/powerpoint/2010/main" val="4281051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819621-49D0-578E-B148-7C88D993A1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22" t="15045" r="3922"/>
          <a:stretch>
            <a:fillRect/>
          </a:stretch>
        </p:blipFill>
        <p:spPr>
          <a:xfrm>
            <a:off x="4215364" y="535817"/>
            <a:ext cx="6400800" cy="23169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743D25-A842-61BA-F25F-BDFDF6C04D81}"/>
              </a:ext>
            </a:extLst>
          </p:cNvPr>
          <p:cNvSpPr txBox="1"/>
          <p:nvPr/>
        </p:nvSpPr>
        <p:spPr>
          <a:xfrm>
            <a:off x="1676400" y="0"/>
            <a:ext cx="7162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en-US" sz="4000" b="1" dirty="0">
                <a:cs typeface="Times New Roman" panose="02020603050405020304" pitchFamily="18" charset="0"/>
              </a:rPr>
              <a:t>Polyatomic Rarefied Shock Wave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C59033-6A85-A1A3-8087-568C639E0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641" y="4003655"/>
            <a:ext cx="6985625" cy="252671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BD9B56B-2C85-4F22-B065-E6BDCD0CD977}"/>
              </a:ext>
            </a:extLst>
          </p:cNvPr>
          <p:cNvGrpSpPr/>
          <p:nvPr/>
        </p:nvGrpSpPr>
        <p:grpSpPr>
          <a:xfrm>
            <a:off x="366532" y="2782239"/>
            <a:ext cx="10534891" cy="1408761"/>
            <a:chOff x="366532" y="2782239"/>
            <a:chExt cx="10534891" cy="14979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7AAF342-3733-36F2-2225-63724E739443}"/>
                </a:ext>
              </a:extLst>
            </p:cNvPr>
            <p:cNvGrpSpPr/>
            <p:nvPr/>
          </p:nvGrpSpPr>
          <p:grpSpPr>
            <a:xfrm>
              <a:off x="366532" y="2782239"/>
              <a:ext cx="10534891" cy="1497901"/>
              <a:chOff x="437909" y="3296515"/>
              <a:chExt cx="10534891" cy="1497901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A9BE7C2D-BE08-B254-CC97-5882241EC4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7909" y="3296515"/>
                <a:ext cx="2667000" cy="749485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891B428-B237-3E6C-8B33-19F91ECAE1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56030" y="3415026"/>
                <a:ext cx="2177970" cy="512464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DB5AFC2-5E10-FE5F-0B8D-62649C668D95}"/>
                  </a:ext>
                </a:extLst>
              </p:cNvPr>
              <p:cNvSpPr txBox="1"/>
              <p:nvPr/>
            </p:nvSpPr>
            <p:spPr>
              <a:xfrm>
                <a:off x="5486400" y="3531944"/>
                <a:ext cx="54864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defTabSz="914400" rtl="1" eaLnBrk="1" latinLnBrk="0" hangingPunct="1"/>
                <a:r>
                  <a:rPr lang="en-US" dirty="0"/>
                  <a:t>𝔼 denotes the expectation operator</a:t>
                </a:r>
              </a:p>
            </p:txBody>
          </p: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BB6CC0A5-4C47-A3B3-6C3D-76A0C11CBF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7200" y="4097145"/>
                <a:ext cx="2819400" cy="697271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07A741B-6B75-C733-B2EA-040A9594C8B5}"/>
                  </a:ext>
                </a:extLst>
              </p:cNvPr>
              <p:cNvSpPr txBox="1"/>
              <p:nvPr/>
            </p:nvSpPr>
            <p:spPr>
              <a:xfrm>
                <a:off x="3429000" y="4133377"/>
                <a:ext cx="75438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dirty="0"/>
                  <a:t>Gradients must approach zero at infinity. Penalizing non-zero gradients in the far-field</a:t>
                </a:r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9A0187F-EB3F-A868-029F-AD4FA8E8B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96400" y="2973269"/>
              <a:ext cx="901700" cy="609600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AC9F125-E7C4-3D7B-090E-49E24D034E67}"/>
              </a:ext>
            </a:extLst>
          </p:cNvPr>
          <p:cNvSpPr txBox="1"/>
          <p:nvPr/>
        </p:nvSpPr>
        <p:spPr>
          <a:xfrm>
            <a:off x="23446" y="5013404"/>
            <a:ext cx="21779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Roohi, E., Shoja-Sani, A., </a:t>
            </a:r>
            <a:r>
              <a:rPr lang="en-US" sz="1200" dirty="0" err="1"/>
              <a:t>Goshayeshi</a:t>
            </a:r>
            <a:r>
              <a:rPr lang="en-US" sz="1200" dirty="0"/>
              <a:t>, B. and </a:t>
            </a:r>
            <a:r>
              <a:rPr lang="en-US" sz="1200" dirty="0" err="1"/>
              <a:t>Peyvan</a:t>
            </a:r>
            <a:r>
              <a:rPr lang="en-US" sz="1200" dirty="0"/>
              <a:t>, A., 2025. Learning Rarefied Gas Dynamics with Physics-Enforced Neural Networks. </a:t>
            </a:r>
            <a:r>
              <a:rPr lang="en-US" sz="1200" i="1" dirty="0" err="1"/>
              <a:t>arXiv</a:t>
            </a:r>
            <a:r>
              <a:rPr lang="en-US" sz="1200" i="1" dirty="0"/>
              <a:t> preprint arXiv:2509.06231</a:t>
            </a:r>
            <a:r>
              <a:rPr lang="en-US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6941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4F85923-3FD7-2BB4-F753-988F8906F6A3}"/>
              </a:ext>
            </a:extLst>
          </p:cNvPr>
          <p:cNvSpPr txBox="1"/>
          <p:nvPr/>
        </p:nvSpPr>
        <p:spPr>
          <a:xfrm>
            <a:off x="2057400" y="67537"/>
            <a:ext cx="74258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en-US" sz="4000" b="1" dirty="0">
                <a:cs typeface="Times New Roman" panose="02020603050405020304" pitchFamily="18" charset="0"/>
              </a:rPr>
              <a:t>Rarefied Hypersonic Cylinder Flow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92D8FA-1B64-CDAC-A8E4-786D3DEDDE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46" t="10074" r="4460"/>
          <a:stretch>
            <a:fillRect/>
          </a:stretch>
        </p:blipFill>
        <p:spPr>
          <a:xfrm>
            <a:off x="38152" y="1600200"/>
            <a:ext cx="3249825" cy="17761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1303CC-1A5A-2844-22BE-FD66FDB760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362" t="10773" r="7378" b="7362"/>
          <a:stretch>
            <a:fillRect/>
          </a:stretch>
        </p:blipFill>
        <p:spPr>
          <a:xfrm>
            <a:off x="230446" y="3886200"/>
            <a:ext cx="3044084" cy="17394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0402573-34E0-87C4-0665-50970DBB7A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93" t="1497" r="2744"/>
          <a:stretch>
            <a:fillRect/>
          </a:stretch>
        </p:blipFill>
        <p:spPr>
          <a:xfrm>
            <a:off x="3429000" y="779905"/>
            <a:ext cx="3657600" cy="54453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024787-75BB-ED1C-3A71-90724FDC92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414" t="3938" r="9776"/>
          <a:stretch>
            <a:fillRect/>
          </a:stretch>
        </p:blipFill>
        <p:spPr>
          <a:xfrm>
            <a:off x="7047501" y="775423"/>
            <a:ext cx="3832192" cy="56167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E9419D2-56C9-AB4E-3EDA-313BDB9C1BE4}"/>
              </a:ext>
            </a:extLst>
          </p:cNvPr>
          <p:cNvSpPr txBox="1"/>
          <p:nvPr/>
        </p:nvSpPr>
        <p:spPr>
          <a:xfrm>
            <a:off x="5029200" y="6436819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M=7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1B0C22-A0ED-6E2A-4CC8-6B2292EDF27E}"/>
              </a:ext>
            </a:extLst>
          </p:cNvPr>
          <p:cNvSpPr txBox="1"/>
          <p:nvPr/>
        </p:nvSpPr>
        <p:spPr>
          <a:xfrm>
            <a:off x="8656461" y="6477000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M=15</a:t>
            </a:r>
          </a:p>
        </p:txBody>
      </p:sp>
    </p:spTree>
    <p:extLst>
      <p:ext uri="{BB962C8B-B14F-4D97-AF65-F5344CB8AC3E}">
        <p14:creationId xmlns:p14="http://schemas.microsoft.com/office/powerpoint/2010/main" val="2558849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B9AF47-F571-9D83-6FF8-957891F95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319" y="1120651"/>
            <a:ext cx="5703540" cy="5363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FCB89B-D008-1BCA-8D71-333E22527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47846"/>
            <a:ext cx="3930680" cy="50015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B6ADE0-5E9A-BD75-CB0F-815BC3E81940}"/>
              </a:ext>
            </a:extLst>
          </p:cNvPr>
          <p:cNvSpPr txBox="1"/>
          <p:nvPr/>
        </p:nvSpPr>
        <p:spPr>
          <a:xfrm>
            <a:off x="1524000" y="93903"/>
            <a:ext cx="8077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en-US" sz="4000" b="1" dirty="0">
                <a:cs typeface="Times New Roman" panose="02020603050405020304" pitchFamily="18" charset="0"/>
              </a:rPr>
              <a:t>Rarefied Micro-Step Flow: </a:t>
            </a:r>
            <a:r>
              <a:rPr lang="en-US" sz="4000" b="1" dirty="0" err="1">
                <a:cs typeface="Times New Roman" panose="02020603050405020304" pitchFamily="18" charset="0"/>
              </a:rPr>
              <a:t>Kn</a:t>
            </a:r>
            <a:r>
              <a:rPr lang="en-US" sz="4000" b="1" dirty="0">
                <a:cs typeface="Times New Roman" panose="02020603050405020304" pitchFamily="18" charset="0"/>
              </a:rPr>
              <a:t> Effect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55037E-7F32-C886-A0C1-5DEC4BCEFA7F}"/>
              </a:ext>
            </a:extLst>
          </p:cNvPr>
          <p:cNvSpPr txBox="1"/>
          <p:nvPr/>
        </p:nvSpPr>
        <p:spPr>
          <a:xfrm>
            <a:off x="4171383" y="2286000"/>
            <a:ext cx="117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Kn</a:t>
            </a:r>
            <a:r>
              <a:rPr lang="en-US" dirty="0"/>
              <a:t>=0.004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77EDAD-89EC-CE7D-4D51-89A53AB526B2}"/>
              </a:ext>
            </a:extLst>
          </p:cNvPr>
          <p:cNvSpPr txBox="1"/>
          <p:nvPr/>
        </p:nvSpPr>
        <p:spPr>
          <a:xfrm>
            <a:off x="4473615" y="5029200"/>
            <a:ext cx="10224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Kn</a:t>
            </a:r>
            <a:r>
              <a:rPr lang="en-US" dirty="0"/>
              <a:t>=0.02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43B5D7-3F84-7129-46EC-DB8D49C8A6B6}"/>
              </a:ext>
            </a:extLst>
          </p:cNvPr>
          <p:cNvSpPr txBox="1"/>
          <p:nvPr/>
        </p:nvSpPr>
        <p:spPr>
          <a:xfrm>
            <a:off x="277394" y="5464475"/>
            <a:ext cx="45165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Roohi, E., &amp; Mahdavi, A. (2025). Analysis of the Rarefied Flow at Micro-Step using a </a:t>
            </a:r>
            <a:r>
              <a:rPr lang="en-US" sz="1400" dirty="0" err="1"/>
              <a:t>DeepONet</a:t>
            </a:r>
            <a:r>
              <a:rPr lang="en-US" sz="1400" dirty="0"/>
              <a:t> Surrogate Model with a Physics-Guided Zonal Loss Function. </a:t>
            </a:r>
            <a:r>
              <a:rPr lang="en-US" sz="1400" i="1" dirty="0" err="1"/>
              <a:t>arXiv</a:t>
            </a:r>
            <a:r>
              <a:rPr lang="en-US" sz="1400" i="1" dirty="0"/>
              <a:t> preprint arXiv:2509.17254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93252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B47739-AB80-8598-ACEB-27EF7EDA3F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629" t="11785" r="2261" b="-5133"/>
          <a:stretch>
            <a:fillRect/>
          </a:stretch>
        </p:blipFill>
        <p:spPr>
          <a:xfrm>
            <a:off x="233423" y="601290"/>
            <a:ext cx="4648200" cy="27699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5D9DAE-E345-BC31-66B2-D78D9991A2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87" r="321"/>
          <a:stretch>
            <a:fillRect/>
          </a:stretch>
        </p:blipFill>
        <p:spPr>
          <a:xfrm>
            <a:off x="5811407" y="762000"/>
            <a:ext cx="5136653" cy="4648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3DC2E7-B48F-D8F4-57BE-0030CB05C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014" y="3139701"/>
            <a:ext cx="4982090" cy="21498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4625BE-4C1E-695A-BD48-EF6DB3FE6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400" y="5353431"/>
            <a:ext cx="6629400" cy="14362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6A5A6B-B930-18A0-BA20-1354011B1B1F}"/>
              </a:ext>
            </a:extLst>
          </p:cNvPr>
          <p:cNvSpPr txBox="1"/>
          <p:nvPr/>
        </p:nvSpPr>
        <p:spPr>
          <a:xfrm>
            <a:off x="1120056" y="49054"/>
            <a:ext cx="8915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en-US" sz="4000" b="1" dirty="0">
                <a:cs typeface="Times New Roman" panose="02020603050405020304" pitchFamily="18" charset="0"/>
              </a:rPr>
              <a:t>Rarefied Micro-Step Flow: Height Effect</a:t>
            </a:r>
          </a:p>
        </p:txBody>
      </p:sp>
    </p:spTree>
    <p:extLst>
      <p:ext uri="{BB962C8B-B14F-4D97-AF65-F5344CB8AC3E}">
        <p14:creationId xmlns:p14="http://schemas.microsoft.com/office/powerpoint/2010/main" val="294956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9D303A-4555-5DFB-6006-E1ABE2BF3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219200"/>
            <a:ext cx="4197937" cy="16661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84A193-00D1-9377-0ED0-33F1B5CBB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914514"/>
            <a:ext cx="2748314" cy="22755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A3BE50-F8F2-0B2A-EE4B-14A621550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914514"/>
            <a:ext cx="2907004" cy="22755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A82626-C0D8-DD95-2070-5D1D0C62DC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611" r="397"/>
          <a:stretch>
            <a:fillRect/>
          </a:stretch>
        </p:blipFill>
        <p:spPr>
          <a:xfrm>
            <a:off x="457200" y="3429000"/>
            <a:ext cx="9906000" cy="31532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60516EF-7D18-BAB7-3EB7-290C1166063A}"/>
              </a:ext>
            </a:extLst>
          </p:cNvPr>
          <p:cNvSpPr txBox="1"/>
          <p:nvPr/>
        </p:nvSpPr>
        <p:spPr>
          <a:xfrm>
            <a:off x="914400" y="206628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en-US" sz="4000" b="1" dirty="0">
                <a:cs typeface="Times New Roman" panose="02020603050405020304" pitchFamily="18" charset="0"/>
              </a:rPr>
              <a:t>Rarefied Nozzle Flow: Back Pressure Effect</a:t>
            </a:r>
          </a:p>
        </p:txBody>
      </p:sp>
    </p:spTree>
    <p:extLst>
      <p:ext uri="{BB962C8B-B14F-4D97-AF65-F5344CB8AC3E}">
        <p14:creationId xmlns:p14="http://schemas.microsoft.com/office/powerpoint/2010/main" val="3987361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BAFBA1-4FE9-F3A7-9FDB-E8E245047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14514"/>
            <a:ext cx="5229933" cy="26689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29CBC6-5AE4-3230-8C86-E84FFBA40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106635"/>
            <a:ext cx="5187088" cy="21196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A03B72-468A-5EB2-CAD6-531164A70165}"/>
              </a:ext>
            </a:extLst>
          </p:cNvPr>
          <p:cNvSpPr txBox="1"/>
          <p:nvPr/>
        </p:nvSpPr>
        <p:spPr>
          <a:xfrm>
            <a:off x="914400" y="206628"/>
            <a:ext cx="9601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en-US" sz="4000" b="1" dirty="0">
                <a:cs typeface="Times New Roman" panose="02020603050405020304" pitchFamily="18" charset="0"/>
              </a:rPr>
              <a:t>Rarefied Nozzle Flow: Throat Location Effect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B43232-2273-0D1E-B320-F12FA95F7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3443018"/>
            <a:ext cx="4058143" cy="30817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ACDE6D-CD04-1A1E-B74C-6480811676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34" y="3795739"/>
            <a:ext cx="6089166" cy="25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474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70334-CEC0-16CA-BE7D-1FAAF50FD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7FAA0FE-A440-D7B4-901C-6D180B83D0FA}"/>
              </a:ext>
            </a:extLst>
          </p:cNvPr>
          <p:cNvSpPr txBox="1"/>
          <p:nvPr/>
        </p:nvSpPr>
        <p:spPr>
          <a:xfrm>
            <a:off x="189131" y="2133600"/>
            <a:ext cx="10363200" cy="2844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1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You!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100" b="1" i="1" dirty="0">
                <a:latin typeface="+mj-lt"/>
                <a:ea typeface="+mj-ea"/>
                <a:cs typeface="+mj-cs"/>
              </a:rPr>
              <a:t>Questions</a:t>
            </a:r>
            <a:endParaRPr lang="en-US" sz="5100" b="1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394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25531</TotalTime>
  <Words>870</Words>
  <Application>Microsoft Office PowerPoint</Application>
  <PresentationFormat>Custom</PresentationFormat>
  <Paragraphs>87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等线</vt:lpstr>
      <vt:lpstr>Arial</vt:lpstr>
      <vt:lpstr>Calibri</vt:lpstr>
      <vt:lpstr>Calibri Light</vt:lpstr>
      <vt:lpstr>Courier New</vt:lpstr>
      <vt:lpstr>Times New Roman</vt:lpstr>
      <vt:lpstr>Verdana</vt:lpstr>
      <vt:lpstr>Office Theme</vt:lpstr>
      <vt:lpstr>PowerPoint Presentation</vt:lpstr>
      <vt:lpstr>My YouTube Channel</vt:lpstr>
      <vt:lpstr>My Recent Book</vt:lpstr>
      <vt:lpstr>Problem Setup</vt:lpstr>
      <vt:lpstr>Our Solution: Physics-Aware Surrogate Modeling</vt:lpstr>
      <vt:lpstr>(DeepONets): A New Paradigm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کنفرانس بین المللی مهندسی مکانیک 96 دانشگاه تربیت مدرس</dc:title>
  <dc:creator>amarbayat</dc:creator>
  <cp:lastModifiedBy>ehsan roohi</cp:lastModifiedBy>
  <cp:revision>548</cp:revision>
  <dcterms:created xsi:type="dcterms:W3CDTF">2017-02-15T12:53:44Z</dcterms:created>
  <dcterms:modified xsi:type="dcterms:W3CDTF">2025-11-20T15:57:57Z</dcterms:modified>
</cp:coreProperties>
</file>